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7"/>
  </p:notesMasterIdLst>
  <p:sldIdLst>
    <p:sldId id="301" r:id="rId2"/>
    <p:sldId id="300" r:id="rId3"/>
    <p:sldId id="2076136801" r:id="rId4"/>
    <p:sldId id="312" r:id="rId5"/>
    <p:sldId id="302" r:id="rId6"/>
    <p:sldId id="308" r:id="rId7"/>
    <p:sldId id="311" r:id="rId8"/>
    <p:sldId id="303" r:id="rId9"/>
    <p:sldId id="307" r:id="rId10"/>
    <p:sldId id="313" r:id="rId11"/>
    <p:sldId id="304" r:id="rId12"/>
    <p:sldId id="306" r:id="rId13"/>
    <p:sldId id="309" r:id="rId14"/>
    <p:sldId id="310" r:id="rId15"/>
    <p:sldId id="305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 Light" panose="020B0502040204020203" pitchFamily="34" charset="0"/>
      <p:regular r:id="rId30"/>
      <p:italic r:id="rId31"/>
    </p:embeddedFont>
    <p:embeddedFont>
      <p:font typeface="Segoe UI Semibold" panose="020B0702040204020203" pitchFamily="34" charset="0"/>
      <p:bold r:id="rId32"/>
      <p:boldItalic r:id="rId33"/>
    </p:embeddedFont>
    <p:embeddedFont>
      <p:font typeface="Space Grotesk" pitchFamily="2" charset="0"/>
      <p:regular r:id="rId34"/>
      <p:bold r:id="rId35"/>
    </p:embeddedFont>
    <p:embeddedFont>
      <p:font typeface="Space Grotesk Medium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Conf" id="{C0BFDBF4-DBFF-4BAD-A0B8-7C8DCB6CC380}">
          <p14:sldIdLst>
            <p14:sldId id="301"/>
            <p14:sldId id="300"/>
            <p14:sldId id="2076136801"/>
            <p14:sldId id="312"/>
            <p14:sldId id="302"/>
            <p14:sldId id="308"/>
            <p14:sldId id="311"/>
            <p14:sldId id="303"/>
            <p14:sldId id="307"/>
            <p14:sldId id="313"/>
            <p14:sldId id="304"/>
            <p14:sldId id="306"/>
            <p14:sldId id="309"/>
            <p14:sldId id="310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3F8"/>
    <a:srgbClr val="502BD3"/>
    <a:srgbClr val="8661C5"/>
    <a:srgbClr val="ED35D1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A1854D-79FC-4309-8058-EE9BC2B02FCD}" v="60" dt="2023-11-03T16:05:15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8" autoAdjust="0"/>
    <p:restoredTop sz="77692" autoAdjust="0"/>
  </p:normalViewPr>
  <p:slideViewPr>
    <p:cSldViewPr snapToGrid="0">
      <p:cViewPr varScale="1">
        <p:scale>
          <a:sx n="78" d="100"/>
          <a:sy n="78" d="100"/>
        </p:scale>
        <p:origin x="1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72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84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69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65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90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7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29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6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90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1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3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3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7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aka.ms/get-dotnet-8" TargetMode="External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EvergineTeam/EverSneaks" TargetMode="External"/><Relationship Id="rId4" Type="http://schemas.openxmlformats.org/officeDocument/2006/relationships/hyperlink" Target="https://github.com/Jorgemagic/MAUIDotne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aKIFTFxjo?feature=oembed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95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3E027-AE59-8097-EE70-D9DEFE70F3AD}"/>
              </a:ext>
            </a:extLst>
          </p:cNvPr>
          <p:cNvSpPr/>
          <p:nvPr/>
        </p:nvSpPr>
        <p:spPr>
          <a:xfrm>
            <a:off x="2241974" y="3365654"/>
            <a:ext cx="1571105" cy="8853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EvergineView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A15D15-A68C-40FF-CFAD-719FEEA167BA}"/>
              </a:ext>
            </a:extLst>
          </p:cNvPr>
          <p:cNvSpPr/>
          <p:nvPr/>
        </p:nvSpPr>
        <p:spPr>
          <a:xfrm>
            <a:off x="5478395" y="2131213"/>
            <a:ext cx="2287385" cy="8853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EvergineViewHandler</a:t>
            </a:r>
            <a:endParaRPr lang="es-ES" dirty="0"/>
          </a:p>
          <a:p>
            <a:pPr algn="ctr"/>
            <a:r>
              <a:rPr lang="en-US" sz="1600" i="1" dirty="0"/>
              <a:t>(</a:t>
            </a:r>
            <a:r>
              <a:rPr lang="en-US" sz="1600" i="1" dirty="0" err="1"/>
              <a:t>AndroidSurfaceView</a:t>
            </a:r>
            <a:r>
              <a:rPr lang="en-US" sz="1600" i="1" dirty="0"/>
              <a:t>)</a:t>
            </a:r>
          </a:p>
          <a:p>
            <a:pPr algn="ctr"/>
            <a:r>
              <a:rPr lang="en-US" sz="1600" dirty="0"/>
              <a:t>Vulkan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01A590-995C-6BE4-490C-9E2B7AEEF2F5}"/>
              </a:ext>
            </a:extLst>
          </p:cNvPr>
          <p:cNvSpPr/>
          <p:nvPr/>
        </p:nvSpPr>
        <p:spPr>
          <a:xfrm>
            <a:off x="5478394" y="3365654"/>
            <a:ext cx="2287385" cy="8853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EvergineViewHandler</a:t>
            </a:r>
            <a:endParaRPr lang="es-ES" dirty="0"/>
          </a:p>
          <a:p>
            <a:pPr algn="ctr"/>
            <a:r>
              <a:rPr lang="en-US" sz="1600" i="1" dirty="0"/>
              <a:t>(</a:t>
            </a:r>
            <a:r>
              <a:rPr lang="en-US" sz="1600" i="1" dirty="0" err="1"/>
              <a:t>SwapChain</a:t>
            </a:r>
            <a:r>
              <a:rPr lang="en-US" sz="1600" i="1" dirty="0"/>
              <a:t>)</a:t>
            </a:r>
          </a:p>
          <a:p>
            <a:pPr algn="ctr"/>
            <a:r>
              <a:rPr lang="en-US" sz="1600"/>
              <a:t>Metal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CBA9B1-AB35-1F27-BA75-71CCA0F26BD0}"/>
              </a:ext>
            </a:extLst>
          </p:cNvPr>
          <p:cNvSpPr/>
          <p:nvPr/>
        </p:nvSpPr>
        <p:spPr>
          <a:xfrm>
            <a:off x="5478394" y="4540519"/>
            <a:ext cx="2287385" cy="8853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EvergineViewHandler</a:t>
            </a:r>
            <a:endParaRPr lang="es-ES" dirty="0"/>
          </a:p>
          <a:p>
            <a:pPr algn="ctr"/>
            <a:r>
              <a:rPr lang="en-US" sz="1600" i="1" dirty="0"/>
              <a:t>(</a:t>
            </a:r>
            <a:r>
              <a:rPr lang="en-US" sz="1600" i="1" dirty="0" err="1"/>
              <a:t>SwapChainPanel</a:t>
            </a:r>
            <a:r>
              <a:rPr lang="en-US" sz="1600" i="1" dirty="0"/>
              <a:t>)</a:t>
            </a:r>
          </a:p>
          <a:p>
            <a:pPr algn="ctr"/>
            <a:r>
              <a:rPr lang="en-US" sz="1600" dirty="0"/>
              <a:t>DirectX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8F83E95-C1CE-0720-1BED-E90729F7C87C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3813079" y="2573866"/>
            <a:ext cx="1665316" cy="12344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7011A2B-53AB-2814-96BA-3599E452C211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813079" y="3808307"/>
            <a:ext cx="1665315" cy="1174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4B4B0F-853F-0142-F7DC-9386E3A84325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813079" y="3808307"/>
            <a:ext cx="1665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DB8D3-3556-6546-0E7D-C820BA219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7754" y="2212955"/>
            <a:ext cx="721821" cy="7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, company, ios, logo icon - Free download on Iconfinder">
            <a:extLst>
              <a:ext uri="{FF2B5EF4-FFF2-40B4-BE49-F238E27FC236}">
                <a16:creationId xmlns:a16="http://schemas.microsoft.com/office/drawing/2014/main" id="{0D99263A-58B2-7C76-9798-378959EE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5409" y="3365654"/>
            <a:ext cx="838891" cy="8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4113389-0AB8-7C0E-7075-17D9D6153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5372" y="4707466"/>
            <a:ext cx="697498" cy="76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EF86B97-1F01-9985-BFDB-77062782BF65}"/>
              </a:ext>
            </a:extLst>
          </p:cNvPr>
          <p:cNvSpPr txBox="1">
            <a:spLocks/>
          </p:cNvSpPr>
          <p:nvPr/>
        </p:nvSpPr>
        <p:spPr>
          <a:xfrm>
            <a:off x="2241974" y="4250960"/>
            <a:ext cx="1665315" cy="4939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tx2">
                    <a:lumMod val="5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1400" dirty="0" err="1">
                <a:latin typeface="Open Sans" panose="020B0606030504020204" pitchFamily="34" charset="0"/>
                <a:cs typeface="Open Sans" panose="020B0606030504020204" pitchFamily="34" charset="0"/>
              </a:rPr>
              <a:t>Evergine</a:t>
            </a:r>
            <a:r>
              <a:rPr lang="en-US" sz="1400" dirty="0">
                <a:latin typeface="Open Sans" panose="020B0606030504020204" pitchFamily="34" charset="0"/>
                <a:cs typeface="Open Sans" panose="020B0606030504020204" pitchFamily="34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385349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MAUI and Evergine showcase app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4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FB8FB0-65A9-1CC7-1B3F-DD1C0FBAC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9DD62-6E99-4903-01DF-A7E9F81EA529}"/>
              </a:ext>
            </a:extLst>
          </p:cNvPr>
          <p:cNvSpPr txBox="1"/>
          <p:nvPr/>
        </p:nvSpPr>
        <p:spPr>
          <a:xfrm>
            <a:off x="1754554" y="6260120"/>
            <a:ext cx="868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>
                <a:solidFill>
                  <a:schemeClr val="tx2"/>
                </a:solidFill>
              </a:rPr>
              <a:t>Source:</a:t>
            </a:r>
            <a:r>
              <a:rPr lang="en-US" sz="1800" u="sng">
                <a:solidFill>
                  <a:srgbClr val="502BD3"/>
                </a:solidFill>
              </a:rPr>
              <a:t> https://github.com/EvergineTeam/EverSneaks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1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/>
              <a:t>Customer story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Brain – Thera4all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26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9FAFB86E-D4AF-5AED-F5BD-8C50ACD6B2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7406" y="1124857"/>
            <a:ext cx="2197826" cy="4884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person looking to the side&#10;&#10;Description automatically generated">
            <a:extLst>
              <a:ext uri="{FF2B5EF4-FFF2-40B4-BE49-F238E27FC236}">
                <a16:creationId xmlns:a16="http://schemas.microsoft.com/office/drawing/2014/main" id="{0E7D382B-C4C0-3E47-B73C-0CB02D1B407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264" y="1124859"/>
            <a:ext cx="2197826" cy="4884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 descr="A blue and black logo&#10;&#10;Description automatically generated">
            <a:extLst>
              <a:ext uri="{FF2B5EF4-FFF2-40B4-BE49-F238E27FC236}">
                <a16:creationId xmlns:a16="http://schemas.microsoft.com/office/drawing/2014/main" id="{D57F96C6-2CAF-00A9-4CC5-D59C7D4B9D0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861" y="2532742"/>
            <a:ext cx="1497640" cy="11807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B0E576-5353-5CF5-C669-550BC1B301F7}"/>
              </a:ext>
            </a:extLst>
          </p:cNvPr>
          <p:cNvSpPr txBox="1"/>
          <p:nvPr/>
        </p:nvSpPr>
        <p:spPr>
          <a:xfrm>
            <a:off x="349977" y="3767853"/>
            <a:ext cx="2344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chemeClr val="bg1">
                    <a:lumMod val="50000"/>
                  </a:schemeClr>
                </a:solidFill>
              </a:rPr>
              <a:t>Thera4All</a:t>
            </a:r>
          </a:p>
        </p:txBody>
      </p:sp>
      <p:pic>
        <p:nvPicPr>
          <p:cNvPr id="2" name="Beta internal Android.mp4">
            <a:hlinkClick r:id="" action="ppaction://media"/>
            <a:extLst>
              <a:ext uri="{FF2B5EF4-FFF2-40B4-BE49-F238E27FC236}">
                <a16:creationId xmlns:a16="http://schemas.microsoft.com/office/drawing/2014/main" id="{90C83803-254F-1497-CAFA-F38840634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72548" y="1124856"/>
            <a:ext cx="2205521" cy="4884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59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708105" cy="4647365"/>
          </a:xfrm>
        </p:spPr>
        <p:txBody>
          <a:bodyPr>
            <a:no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sz="2200" dirty="0" err="1"/>
              <a:t>Evergine</a:t>
            </a:r>
            <a:br>
              <a:rPr lang="en-US" sz="2200" dirty="0"/>
            </a:br>
            <a:r>
              <a:rPr lang="en-US" sz="1800" dirty="0">
                <a:effectLst/>
                <a:hlinkClick r:id="rId3" tooltip="https://aka.ms/get-dotnet-8"/>
              </a:rPr>
              <a:t>https://evergine.com/</a:t>
            </a:r>
            <a:endParaRPr lang="en-US" sz="1800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sz="2200" dirty="0" err="1"/>
              <a:t>.Net</a:t>
            </a:r>
            <a:r>
              <a:rPr lang="en-US" sz="2200" dirty="0"/>
              <a:t> blog post</a:t>
            </a:r>
            <a:br>
              <a:rPr lang="en-US" sz="2200" dirty="0"/>
            </a:br>
            <a:r>
              <a:rPr lang="en-US" sz="1800" u="sng" dirty="0">
                <a:solidFill>
                  <a:srgbClr val="502BD3"/>
                </a:solidFill>
              </a:rPr>
              <a:t>https://devblogs.microsoft.com/dotnet/dotnet-maui-3d-app-with-evergine/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200" dirty="0" err="1"/>
              <a:t>DotnetBot</a:t>
            </a:r>
            <a:r>
              <a:rPr lang="en-US" sz="2200" dirty="0"/>
              <a:t> demo code</a:t>
            </a:r>
            <a:br>
              <a:rPr lang="en-US" sz="2200" dirty="0"/>
            </a:br>
            <a:r>
              <a:rPr lang="en-US" sz="1800" dirty="0">
                <a:hlinkClick r:id="rId4"/>
              </a:rPr>
              <a:t>https://github.com/Jorgemagic/MAUIDotnet</a:t>
            </a:r>
            <a:endParaRPr lang="en-US" sz="1800" dirty="0"/>
          </a:p>
          <a:p>
            <a:pPr marL="0" indent="0">
              <a:spcBef>
                <a:spcPts val="3000"/>
              </a:spcBef>
              <a:buNone/>
            </a:pPr>
            <a:r>
              <a:rPr lang="en-US" sz="2200" dirty="0" err="1"/>
              <a:t>EverSneaks</a:t>
            </a:r>
            <a:r>
              <a:rPr lang="en-US" sz="2200" dirty="0"/>
              <a:t> Showcase code</a:t>
            </a:r>
            <a:br>
              <a:rPr lang="en-US" sz="2200" dirty="0"/>
            </a:br>
            <a:r>
              <a:rPr lang="en-US" sz="1800" u="sng" dirty="0">
                <a:solidFill>
                  <a:srgbClr val="502BD3"/>
                </a:solidFill>
                <a:hlinkClick r:id="rId5"/>
              </a:rPr>
              <a:t>https://github.com/EvergineTeam/EverSneaks</a:t>
            </a:r>
            <a:endParaRPr lang="en-US" sz="1800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sz="2200" dirty="0" err="1"/>
              <a:t>CarRental</a:t>
            </a:r>
            <a:r>
              <a:rPr lang="en-US" sz="2200" dirty="0"/>
              <a:t> App UI Challenge</a:t>
            </a:r>
            <a:br>
              <a:rPr lang="en-US" sz="2200" dirty="0"/>
            </a:br>
            <a:r>
              <a:rPr lang="en-US" sz="1800" u="sng" dirty="0">
                <a:solidFill>
                  <a:srgbClr val="502BD3"/>
                </a:solidFill>
                <a:hlinkClick r:id="rId5"/>
              </a:rPr>
              <a:t>https://github.com/</a:t>
            </a:r>
            <a:r>
              <a:rPr lang="en-US" sz="1800" u="sng" dirty="0">
                <a:solidFill>
                  <a:srgbClr val="502BD3"/>
                </a:solidFill>
              </a:rPr>
              <a:t>jsuarezruiz/netmaui-carrental-app-challenge</a:t>
            </a:r>
          </a:p>
          <a:p>
            <a:pPr marL="0" indent="0">
              <a:spcBef>
                <a:spcPts val="3000"/>
              </a:spcBef>
              <a:buNone/>
            </a:pPr>
            <a:endParaRPr lang="en-US" sz="2200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0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/>
              <a:t>Building 3D apps with .Net </a:t>
            </a:r>
            <a:r>
              <a:rPr lang="en-US" b="1"/>
              <a:t>MAUI</a:t>
            </a:r>
            <a:r>
              <a:rPr lang="en-US"/>
              <a:t> and </a:t>
            </a:r>
            <a:r>
              <a:rPr lang="en-US" b="1"/>
              <a:t>Evergine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endParaRPr lang="en-US"/>
          </a:p>
          <a:p>
            <a:r>
              <a:rPr lang="en-US"/>
              <a:t>Jorge Canton – </a:t>
            </a:r>
            <a:r>
              <a:rPr lang="en-US" i="1"/>
              <a:t>Plain Concepts</a:t>
            </a:r>
          </a:p>
          <a:p>
            <a:r>
              <a:rPr lang="en-US"/>
              <a:t>Javier Suarez – </a:t>
            </a:r>
            <a:r>
              <a:rPr lang="en-US" i="1"/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8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65461-F19D-43FD-B026-2FF8AE442C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30137" y="1498797"/>
            <a:ext cx="4992578" cy="1805584"/>
          </a:xfrm>
        </p:spPr>
        <p:txBody>
          <a:bodyPr vert="horz" wrap="square" lIns="146275" tIns="91421" rIns="146275" bIns="91421" rtlCol="0" anchor="t">
            <a:spAutoFit/>
          </a:bodyPr>
          <a:lstStyle/>
          <a:p>
            <a:pPr marL="0" indent="0">
              <a:buNone/>
            </a:pPr>
            <a:r>
              <a:rPr lang="en-US" sz="1600" dirty="0">
                <a:cs typeface="Segoe UI"/>
              </a:rPr>
              <a:t>SDK-style projects</a:t>
            </a:r>
          </a:p>
          <a:p>
            <a:pPr marL="0" indent="0">
              <a:buNone/>
            </a:pPr>
            <a:r>
              <a:rPr lang="en-US" sz="1600" dirty="0">
                <a:cs typeface="Segoe UI"/>
              </a:rPr>
              <a:t>Single Project</a:t>
            </a:r>
          </a:p>
          <a:p>
            <a:pPr marL="0" indent="0">
              <a:buNone/>
            </a:pPr>
            <a:r>
              <a:rPr lang="en-US" sz="1600" dirty="0">
                <a:cs typeface="Segoe UI"/>
              </a:rPr>
              <a:t>CLI Support</a:t>
            </a:r>
          </a:p>
          <a:p>
            <a:pPr marL="0" indent="0">
              <a:buNone/>
            </a:pPr>
            <a:r>
              <a:rPr lang="en-US" sz="1600" dirty="0">
                <a:cs typeface="Segoe UI"/>
              </a:rPr>
              <a:t>Visual Studio Windows and Visual Studio Code</a:t>
            </a:r>
          </a:p>
          <a:p>
            <a:pPr marL="0" indent="0">
              <a:buNone/>
            </a:pPr>
            <a:r>
              <a:rPr lang="en-US" sz="1600" dirty="0">
                <a:cs typeface="Segoe UI"/>
              </a:rPr>
              <a:t>Hot Reload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A9897-6730-462A-A0FB-FAC52EB902D1}"/>
              </a:ext>
            </a:extLst>
          </p:cNvPr>
          <p:cNvSpPr txBox="1"/>
          <p:nvPr/>
        </p:nvSpPr>
        <p:spPr>
          <a:xfrm>
            <a:off x="1487526" y="3202826"/>
            <a:ext cx="3566459" cy="664327"/>
          </a:xfrm>
          <a:prstGeom prst="rect">
            <a:avLst/>
          </a:prstGeom>
          <a:solidFill>
            <a:schemeClr val="accent1"/>
          </a:solidFill>
        </p:spPr>
        <p:txBody>
          <a:bodyPr wrap="square" lIns="238963" tIns="191169" rIns="238963" bIns="191169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2000" ker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13804">
              <a:defRPr/>
            </a:pPr>
            <a:endParaRPr lang="en-US" sz="1333" b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F12F5-E289-475F-8785-C68FE1FCA2C9}"/>
              </a:ext>
            </a:extLst>
          </p:cNvPr>
          <p:cNvSpPr/>
          <p:nvPr/>
        </p:nvSpPr>
        <p:spPr bwMode="auto">
          <a:xfrm>
            <a:off x="1388633" y="1944554"/>
            <a:ext cx="1172529" cy="19466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9BA511-F11C-43EE-A2CF-F6FA89E4A545}"/>
              </a:ext>
            </a:extLst>
          </p:cNvPr>
          <p:cNvGrpSpPr/>
          <p:nvPr/>
        </p:nvGrpSpPr>
        <p:grpSpPr>
          <a:xfrm>
            <a:off x="2088501" y="1685715"/>
            <a:ext cx="2427002" cy="1408649"/>
            <a:chOff x="8111953" y="2017047"/>
            <a:chExt cx="2427505" cy="140894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F74018-FA88-4762-B5BF-EDDD6851FE55}"/>
                </a:ext>
              </a:extLst>
            </p:cNvPr>
            <p:cNvSpPr/>
            <p:nvPr/>
          </p:nvSpPr>
          <p:spPr bwMode="auto">
            <a:xfrm>
              <a:off x="8497202" y="2017047"/>
              <a:ext cx="848639" cy="14089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42" tIns="146275" rIns="182842" bIns="14627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0B76F9-349C-416F-A610-DFBFA65AEB43}"/>
                </a:ext>
              </a:extLst>
            </p:cNvPr>
            <p:cNvSpPr txBox="1"/>
            <p:nvPr/>
          </p:nvSpPr>
          <p:spPr>
            <a:xfrm>
              <a:off x="8111953" y="2094694"/>
              <a:ext cx="1083178" cy="1800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8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DESKTOP</a:t>
              </a:r>
            </a:p>
          </p:txBody>
        </p:sp>
        <p:grpSp>
          <p:nvGrpSpPr>
            <p:cNvPr id="13" name="monitor 1" descr="monitor, desktop">
              <a:extLst>
                <a:ext uri="{FF2B5EF4-FFF2-40B4-BE49-F238E27FC236}">
                  <a16:creationId xmlns:a16="http://schemas.microsoft.com/office/drawing/2014/main" id="{2F682742-257F-4440-89D5-DC55C4538BFF}"/>
                </a:ext>
              </a:extLst>
            </p:cNvPr>
            <p:cNvGrpSpPr/>
            <p:nvPr/>
          </p:nvGrpSpPr>
          <p:grpSpPr>
            <a:xfrm>
              <a:off x="8118713" y="2438284"/>
              <a:ext cx="1128359" cy="919564"/>
              <a:chOff x="4233864" y="1827214"/>
              <a:chExt cx="403225" cy="328613"/>
            </a:xfrm>
          </p:grpSpPr>
          <p:sp>
            <p:nvSpPr>
              <p:cNvPr id="20" name="Freeform 53">
                <a:extLst>
                  <a:ext uri="{FF2B5EF4-FFF2-40B4-BE49-F238E27FC236}">
                    <a16:creationId xmlns:a16="http://schemas.microsoft.com/office/drawing/2014/main" id="{ABF1F185-E43D-4259-9E88-B9E0FFAD0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Freeform 54">
                <a:extLst>
                  <a:ext uri="{FF2B5EF4-FFF2-40B4-BE49-F238E27FC236}">
                    <a16:creationId xmlns:a16="http://schemas.microsoft.com/office/drawing/2014/main" id="{B500E180-6E11-4CCE-A83E-7E02182E5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173">
                <a:extLst>
                  <a:ext uri="{FF2B5EF4-FFF2-40B4-BE49-F238E27FC236}">
                    <a16:creationId xmlns:a16="http://schemas.microsoft.com/office/drawing/2014/main" id="{4D901543-F66A-462B-8F30-7B18551A4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4D9078-09AE-4DC6-8F94-1918252E9AE2}"/>
                </a:ext>
              </a:extLst>
            </p:cNvPr>
            <p:cNvSpPr txBox="1"/>
            <p:nvPr/>
          </p:nvSpPr>
          <p:spPr>
            <a:xfrm>
              <a:off x="9853528" y="2094964"/>
              <a:ext cx="685930" cy="180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91418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300">
                  <a:latin typeface="Segoe UI Semibold" panose="020B0702040204020203" pitchFamily="34" charset="0"/>
                </a:rPr>
                <a:t>MOBILE</a:t>
              </a:r>
            </a:p>
          </p:txBody>
        </p:sp>
        <p:grpSp>
          <p:nvGrpSpPr>
            <p:cNvPr id="15" name="phone" descr="phone">
              <a:extLst>
                <a:ext uri="{FF2B5EF4-FFF2-40B4-BE49-F238E27FC236}">
                  <a16:creationId xmlns:a16="http://schemas.microsoft.com/office/drawing/2014/main" id="{2D6C4FA8-360D-45BA-8882-FFF45CA9525A}"/>
                </a:ext>
              </a:extLst>
            </p:cNvPr>
            <p:cNvGrpSpPr/>
            <p:nvPr/>
          </p:nvGrpSpPr>
          <p:grpSpPr>
            <a:xfrm>
              <a:off x="9911605" y="2438291"/>
              <a:ext cx="557122" cy="921857"/>
              <a:chOff x="7648576" y="1841501"/>
              <a:chExt cx="177806" cy="301625"/>
            </a:xfrm>
          </p:grpSpPr>
          <p:sp>
            <p:nvSpPr>
              <p:cNvPr id="16" name="Freeform 48">
                <a:extLst>
                  <a:ext uri="{FF2B5EF4-FFF2-40B4-BE49-F238E27FC236}">
                    <a16:creationId xmlns:a16="http://schemas.microsoft.com/office/drawing/2014/main" id="{9B23AAF6-9487-41C6-8DC1-4C14172F5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1BAACD-C7C4-49B6-B8D6-EA2007547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50">
                <a:extLst>
                  <a:ext uri="{FF2B5EF4-FFF2-40B4-BE49-F238E27FC236}">
                    <a16:creationId xmlns:a16="http://schemas.microsoft.com/office/drawing/2014/main" id="{3BA7568A-896B-4C53-99E9-181A5EA8F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82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" name="Freeform 175">
                <a:extLst>
                  <a:ext uri="{FF2B5EF4-FFF2-40B4-BE49-F238E27FC236}">
                    <a16:creationId xmlns:a16="http://schemas.microsoft.com/office/drawing/2014/main" id="{484E0B39-BCBA-4617-A721-11BEBB1A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4" tIns="44811" rIns="89624" bIns="4481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69" fontAlgn="base">
                  <a:defRPr/>
                </a:pPr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EB5BB1-9EEA-4A4B-90ED-822FAB6DE264}"/>
              </a:ext>
            </a:extLst>
          </p:cNvPr>
          <p:cNvGrpSpPr/>
          <p:nvPr/>
        </p:nvGrpSpPr>
        <p:grpSpPr>
          <a:xfrm>
            <a:off x="1487526" y="3929910"/>
            <a:ext cx="1754699" cy="664327"/>
            <a:chOff x="474924" y="2957810"/>
            <a:chExt cx="9253607" cy="3077297"/>
          </a:xfrm>
          <a:solidFill>
            <a:srgbClr val="00A4EF"/>
          </a:solidFill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64B13D-ECDB-4868-A7A0-9D0A1CA2AF07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04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E719C6-101A-489B-8F14-48C6062AC11D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04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Windows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1A27D6-13BC-4252-B815-4E8D49A51482}"/>
              </a:ext>
            </a:extLst>
          </p:cNvPr>
          <p:cNvGrpSpPr/>
          <p:nvPr/>
        </p:nvGrpSpPr>
        <p:grpSpPr>
          <a:xfrm>
            <a:off x="1480905" y="4645719"/>
            <a:ext cx="1761321" cy="664327"/>
            <a:chOff x="474924" y="2957810"/>
            <a:chExt cx="9253607" cy="3077297"/>
          </a:xfrm>
          <a:solidFill>
            <a:srgbClr val="2C3E50"/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016C4C-086A-48BD-9A4B-FFCE1417A6E1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04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8EF1FE-1740-496A-87C9-60CA58846385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04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macOS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4C7F4-492F-446C-BE6A-9DA71124F4ED}"/>
              </a:ext>
            </a:extLst>
          </p:cNvPr>
          <p:cNvGrpSpPr/>
          <p:nvPr/>
        </p:nvGrpSpPr>
        <p:grpSpPr>
          <a:xfrm>
            <a:off x="3297870" y="3927547"/>
            <a:ext cx="1754699" cy="664327"/>
            <a:chOff x="474924" y="2957810"/>
            <a:chExt cx="9253607" cy="3077297"/>
          </a:xfrm>
          <a:solidFill>
            <a:srgbClr val="B455B6"/>
          </a:solidFill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9E99C8-552D-4BBE-B454-482818003B35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04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C97505-D17B-433B-9600-077FAEEA7FAA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04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iOS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A59245-1170-41C9-9D0A-567D6BF47620}"/>
              </a:ext>
            </a:extLst>
          </p:cNvPr>
          <p:cNvGrpSpPr/>
          <p:nvPr/>
        </p:nvGrpSpPr>
        <p:grpSpPr>
          <a:xfrm>
            <a:off x="3299285" y="4637454"/>
            <a:ext cx="1754699" cy="664327"/>
            <a:chOff x="474924" y="2957810"/>
            <a:chExt cx="9253607" cy="3077297"/>
          </a:xfrm>
          <a:solidFill>
            <a:srgbClr val="77D065"/>
          </a:solidFill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9F19CA-17DC-410F-B4B9-AF185962737D}"/>
                </a:ext>
              </a:extLst>
            </p:cNvPr>
            <p:cNvSpPr txBox="1"/>
            <p:nvPr/>
          </p:nvSpPr>
          <p:spPr>
            <a:xfrm>
              <a:off x="474924" y="2957810"/>
              <a:ext cx="9253607" cy="3077297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913804">
                <a:defRPr/>
              </a:pPr>
              <a:endParaRPr lang="en-US" sz="1333" b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856E43-1D63-4C31-9D18-0EB2AEBB6F52}"/>
                </a:ext>
              </a:extLst>
            </p:cNvPr>
            <p:cNvSpPr txBox="1"/>
            <p:nvPr/>
          </p:nvSpPr>
          <p:spPr>
            <a:xfrm>
              <a:off x="532407" y="3148827"/>
              <a:ext cx="9162736" cy="2618702"/>
            </a:xfrm>
            <a:prstGeom prst="rect">
              <a:avLst/>
            </a:prstGeom>
            <a:grpFill/>
          </p:spPr>
          <p:txBody>
            <a:bodyPr wrap="square" lIns="238963" tIns="191169" rIns="238963" bIns="19116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3804">
                <a:defRPr/>
              </a:pPr>
              <a:r>
                <a:rPr lang="en-US" sz="2000">
                  <a:solidFill>
                    <a:srgbClr val="FFFFFF"/>
                  </a:solidFill>
                  <a:latin typeface="Segoe UI Semibold"/>
                  <a:cs typeface="Segoe UI Semibold"/>
                </a:rPr>
                <a:t>Android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48069B7-72F2-4412-9490-6B27F7522FEF}"/>
              </a:ext>
            </a:extLst>
          </p:cNvPr>
          <p:cNvSpPr txBox="1"/>
          <p:nvPr/>
        </p:nvSpPr>
        <p:spPr>
          <a:xfrm>
            <a:off x="1470151" y="3263534"/>
            <a:ext cx="3531436" cy="565324"/>
          </a:xfrm>
          <a:prstGeom prst="rect">
            <a:avLst/>
          </a:prstGeom>
          <a:solidFill>
            <a:schemeClr val="accent1">
              <a:alpha val="10196"/>
            </a:schemeClr>
          </a:solidFill>
        </p:spPr>
        <p:txBody>
          <a:bodyPr wrap="square" lIns="238963" tIns="191169" rIns="238963" bIns="191169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913804">
              <a:defRPr/>
            </a:pPr>
            <a:r>
              <a:rPr lang="en-US" sz="3000">
                <a:solidFill>
                  <a:srgbClr val="FFFFFF"/>
                </a:solidFill>
                <a:latin typeface="Segoe UI Semibold"/>
                <a:cs typeface="Segoe UI Semibold"/>
              </a:rPr>
              <a:t>.NET MAUI 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EE166D0-AC5D-4A45-ACDE-08D38C4FFAF1}"/>
              </a:ext>
            </a:extLst>
          </p:cNvPr>
          <p:cNvSpPr txBox="1">
            <a:spLocks/>
          </p:cNvSpPr>
          <p:nvPr/>
        </p:nvSpPr>
        <p:spPr>
          <a:xfrm>
            <a:off x="6930137" y="3897462"/>
            <a:ext cx="4992578" cy="2420368"/>
          </a:xfrm>
          <a:prstGeom prst="rect">
            <a:avLst/>
          </a:prstGeom>
          <a:solidFill>
            <a:srgbClr val="4A0851"/>
          </a:solidFill>
        </p:spPr>
        <p:txBody>
          <a:bodyPr vert="horz" wrap="square" lIns="146275" tIns="91421" rIns="146275" bIns="91421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6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File | New</a:t>
            </a:r>
          </a:p>
          <a:p>
            <a:pPr marL="457089" indent="-457089"/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Multi-platform App UI (.NET)</a:t>
            </a:r>
          </a:p>
          <a:p>
            <a:pPr marL="457089" indent="-457089"/>
            <a:endParaRPr lang="en-US" sz="1372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solidFill>
                  <a:schemeClr val="bg1"/>
                </a:solidFill>
                <a:latin typeface="Segoe UI Light"/>
                <a:cs typeface="Segoe UI"/>
              </a:rPr>
              <a:t>CLI</a:t>
            </a:r>
          </a:p>
          <a:p>
            <a:pPr marL="335834" indent="-335834"/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dotnet install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maui</a:t>
            </a:r>
            <a:endParaRPr lang="en-US" sz="1372" dirty="0">
              <a:solidFill>
                <a:schemeClr val="bg1"/>
              </a:solidFill>
            </a:endParaRPr>
          </a:p>
          <a:p>
            <a:pPr marL="335834" indent="-335834"/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dotnet new </a:t>
            </a:r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maui</a:t>
            </a:r>
            <a:endParaRPr lang="en-US" sz="1372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335834" indent="-335834"/>
            <a:endParaRPr lang="en-US" sz="1372" dirty="0">
              <a:solidFill>
                <a:schemeClr val="bg1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76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Namespace </a:t>
            </a:r>
          </a:p>
          <a:p>
            <a:pPr marL="457089" indent="-457089"/>
            <a:r>
              <a:rPr lang="en-US" sz="1372" dirty="0" err="1">
                <a:solidFill>
                  <a:schemeClr val="bg1"/>
                </a:solidFill>
                <a:latin typeface="Segoe UI"/>
                <a:cs typeface="Segoe UI"/>
              </a:rPr>
              <a:t>Microsoft.Maui</a:t>
            </a:r>
            <a:r>
              <a:rPr lang="en-US" sz="1372" dirty="0">
                <a:solidFill>
                  <a:schemeClr val="bg1"/>
                </a:solidFill>
                <a:latin typeface="Segoe UI"/>
                <a:cs typeface="Segoe UI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D94E0A-925C-789D-F334-109F25A31D8B}"/>
              </a:ext>
            </a:extLst>
          </p:cNvPr>
          <p:cNvSpPr txBox="1">
            <a:spLocks/>
          </p:cNvSpPr>
          <p:nvPr/>
        </p:nvSpPr>
        <p:spPr>
          <a:xfrm>
            <a:off x="762000" y="7619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tx2">
                    <a:lumMod val="5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dirty="0"/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26265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  <p:bldP spid="36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There were a huge number of requests…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6F021-DD8B-3FBE-011C-41067CBAF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12" y="1524678"/>
            <a:ext cx="5411584" cy="2553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857A2-0EBC-175A-AACA-603348C382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12" y="4303520"/>
            <a:ext cx="5351680" cy="2217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F829A-CB10-1BA8-B923-B7011F642B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736" y="4608313"/>
            <a:ext cx="5631580" cy="1962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DF745F-4924-1BEA-E092-E81B95A643B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736" y="1315394"/>
            <a:ext cx="5631580" cy="31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What is Evergine?</a:t>
            </a:r>
            <a:endParaRPr lang="en-US" dirty="0"/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70341DB-7BCB-C869-07DC-00E8D073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95" y="5326174"/>
            <a:ext cx="3331607" cy="1665804"/>
          </a:xfrm>
          <a:prstGeom prst="rect">
            <a:avLst/>
          </a:prstGeom>
        </p:spPr>
      </p:pic>
      <p:pic>
        <p:nvPicPr>
          <p:cNvPr id="5" name="Online Media 4" title="The Evergine Game Engine">
            <a:hlinkClick r:id="" action="ppaction://media"/>
            <a:extLst>
              <a:ext uri="{FF2B5EF4-FFF2-40B4-BE49-F238E27FC236}">
                <a16:creationId xmlns:a16="http://schemas.microsoft.com/office/drawing/2014/main" id="{12E29558-A78C-E97B-CD8F-D3B71CDF13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840593" y="1294273"/>
            <a:ext cx="8234135" cy="465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Evergine architecture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8D27B5-FD96-4E68-00E8-6FCE58A2C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215" y="1587353"/>
            <a:ext cx="6671570" cy="46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9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CACEF5-9A5B-9959-2A6F-0778C683B203}"/>
              </a:ext>
            </a:extLst>
          </p:cNvPr>
          <p:cNvSpPr/>
          <p:nvPr/>
        </p:nvSpPr>
        <p:spPr>
          <a:xfrm>
            <a:off x="4818741" y="2256971"/>
            <a:ext cx="2365829" cy="2612572"/>
          </a:xfrm>
          <a:prstGeom prst="roundRect">
            <a:avLst/>
          </a:prstGeom>
          <a:solidFill>
            <a:srgbClr val="A073F8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Space Grotesk" pitchFamily="2" charset="0"/>
                <a:cs typeface="Space Grotesk" pitchFamily="2" charset="0"/>
              </a:rPr>
              <a:t>No Licensing fees</a:t>
            </a:r>
            <a:endParaRPr lang="en-US" sz="240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Evergine’s use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A79256-1000-F464-5EE3-64D9A557A28D}"/>
              </a:ext>
            </a:extLst>
          </p:cNvPr>
          <p:cNvSpPr/>
          <p:nvPr/>
        </p:nvSpPr>
        <p:spPr>
          <a:xfrm>
            <a:off x="1698167" y="2275114"/>
            <a:ext cx="2365829" cy="2612572"/>
          </a:xfrm>
          <a:prstGeom prst="roundRect">
            <a:avLst/>
          </a:prstGeom>
          <a:solidFill>
            <a:srgbClr val="A073F8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Space Grotesk" pitchFamily="2" charset="0"/>
                <a:cs typeface="Space Grotesk" pitchFamily="2" charset="0"/>
              </a:rPr>
              <a:t>Free to use</a:t>
            </a:r>
            <a:endParaRPr lang="en-US" sz="240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E130F2-1097-1204-6148-35ADC3B6183E}"/>
              </a:ext>
            </a:extLst>
          </p:cNvPr>
          <p:cNvSpPr/>
          <p:nvPr/>
        </p:nvSpPr>
        <p:spPr>
          <a:xfrm>
            <a:off x="7939315" y="2275114"/>
            <a:ext cx="2365829" cy="2612572"/>
          </a:xfrm>
          <a:prstGeom prst="roundRect">
            <a:avLst/>
          </a:prstGeom>
          <a:solidFill>
            <a:srgbClr val="A073F8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Space Grotesk" pitchFamily="2" charset="0"/>
                <a:cs typeface="Space Grotesk" pitchFamily="2" charset="0"/>
              </a:rPr>
              <a:t>No</a:t>
            </a:r>
            <a:r>
              <a:rPr lang="en-US" sz="2400">
                <a:latin typeface="Space Grotesk" pitchFamily="2" charset="0"/>
                <a:cs typeface="Space Grotesk" pitchFamily="2" charset="0"/>
              </a:rPr>
              <a:t> Royalties</a:t>
            </a:r>
            <a:endParaRPr lang="es-ES" sz="240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D0EAF-6D8C-6117-DA4B-15C266C40709}"/>
              </a:ext>
            </a:extLst>
          </p:cNvPr>
          <p:cNvSpPr txBox="1"/>
          <p:nvPr/>
        </p:nvSpPr>
        <p:spPr>
          <a:xfrm>
            <a:off x="2801257" y="537028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>
                <a:solidFill>
                  <a:schemeClr val="bg1">
                    <a:lumMod val="50000"/>
                  </a:schemeClr>
                </a:solidFill>
                <a:latin typeface="Space Grotesk" pitchFamily="2" charset="0"/>
                <a:cs typeface="Space Grotesk" pitchFamily="2" charset="0"/>
              </a:rPr>
              <a:t>Comercial and non-comercial projects</a:t>
            </a:r>
            <a:endParaRPr lang="en-US" i="1">
              <a:solidFill>
                <a:schemeClr val="bg1">
                  <a:lumMod val="50000"/>
                </a:schemeClr>
              </a:solidFill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8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Getting started with MAUI and Evergine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1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BD9478C1-8727-6AF3-FA8F-B5EB12FF4A01}"/>
              </a:ext>
            </a:extLst>
          </p:cNvPr>
          <p:cNvSpPr/>
          <p:nvPr/>
        </p:nvSpPr>
        <p:spPr>
          <a:xfrm>
            <a:off x="5634018" y="2694504"/>
            <a:ext cx="1064323" cy="601189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10E2E8-AC18-A018-10E8-3580F606C1AD}"/>
              </a:ext>
            </a:extLst>
          </p:cNvPr>
          <p:cNvSpPr txBox="1"/>
          <p:nvPr/>
        </p:nvSpPr>
        <p:spPr>
          <a:xfrm>
            <a:off x="5465866" y="3413817"/>
            <a:ext cx="1400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pace Grotesk" pitchFamily="2" charset="0"/>
                <a:cs typeface="Space Grotesk" pitchFamily="2" charset="0"/>
              </a:rPr>
              <a:t>Convert to 3D</a:t>
            </a:r>
          </a:p>
        </p:txBody>
      </p:sp>
      <p:pic>
        <p:nvPicPr>
          <p:cNvPr id="3" name=" 2023-11-02 16-10-02">
            <a:hlinkClick r:id="" action="ppaction://media"/>
            <a:extLst>
              <a:ext uri="{FF2B5EF4-FFF2-40B4-BE49-F238E27FC236}">
                <a16:creationId xmlns:a16="http://schemas.microsoft.com/office/drawing/2014/main" id="{9C77071C-920A-B8BE-A26F-65EFA8C71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5686" y="762950"/>
            <a:ext cx="2895339" cy="5065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59EC7-5DD3-BDF0-2C02-131AB67A4A2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859" y="762472"/>
            <a:ext cx="2856968" cy="5065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7B2405-C707-4F0A-E49E-4AD172C520E1}"/>
              </a:ext>
            </a:extLst>
          </p:cNvPr>
          <p:cNvSpPr txBox="1"/>
          <p:nvPr/>
        </p:nvSpPr>
        <p:spPr>
          <a:xfrm>
            <a:off x="1754554" y="6260120"/>
            <a:ext cx="868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>
                <a:solidFill>
                  <a:schemeClr val="tx2"/>
                </a:solidFill>
              </a:rPr>
              <a:t>Source:</a:t>
            </a:r>
            <a:r>
              <a:rPr lang="en-US" sz="1800" u="sng">
                <a:solidFill>
                  <a:srgbClr val="502BD3"/>
                </a:solidFill>
              </a:rPr>
              <a:t> https://github.com/Jorgemagic/MAUIDotnetBot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238</Words>
  <Application>Microsoft Office PowerPoint</Application>
  <PresentationFormat>Widescreen</PresentationFormat>
  <Paragraphs>76</Paragraphs>
  <Slides>15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Segoe UI</vt:lpstr>
      <vt:lpstr>Open Sans</vt:lpstr>
      <vt:lpstr>Space Grotesk</vt:lpstr>
      <vt:lpstr>Consolas</vt:lpstr>
      <vt:lpstr>Arial</vt:lpstr>
      <vt:lpstr>Segoe UI Light</vt:lpstr>
      <vt:lpstr>Calibri</vt:lpstr>
      <vt:lpstr>Segoe UI Semibold</vt:lpstr>
      <vt:lpstr>Space Grotesk Medium</vt:lpstr>
      <vt:lpstr>1_Office Theme</vt:lpstr>
      <vt:lpstr>PowerPoint Presentation</vt:lpstr>
      <vt:lpstr>Building 3D apps with .Net MAUI and Evergine</vt:lpstr>
      <vt:lpstr>PowerPoint Presentation</vt:lpstr>
      <vt:lpstr>There were a huge number of requests…</vt:lpstr>
      <vt:lpstr>What is Evergine?</vt:lpstr>
      <vt:lpstr>Evergine architecture</vt:lpstr>
      <vt:lpstr>Evergine’s use</vt:lpstr>
      <vt:lpstr>Demo</vt:lpstr>
      <vt:lpstr>PowerPoint Presentation</vt:lpstr>
      <vt:lpstr>How it works</vt:lpstr>
      <vt:lpstr>Demo</vt:lpstr>
      <vt:lpstr>PowerPoint Presentation</vt:lpstr>
      <vt:lpstr>Customer story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2023-12-07T01:07:48Z</dcterms:created>
  <dcterms:modified xsi:type="dcterms:W3CDTF">2023-12-07T01:10:51Z</dcterms:modified>
</cp:coreProperties>
</file>